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74" r:id="rId5"/>
    <p:sldId id="303" r:id="rId6"/>
    <p:sldId id="328" r:id="rId7"/>
    <p:sldId id="326" r:id="rId8"/>
    <p:sldId id="309" r:id="rId9"/>
    <p:sldId id="318" r:id="rId10"/>
    <p:sldId id="327" r:id="rId11"/>
    <p:sldId id="311" r:id="rId12"/>
    <p:sldId id="317" r:id="rId13"/>
    <p:sldId id="312" r:id="rId14"/>
    <p:sldId id="313" r:id="rId15"/>
    <p:sldId id="314" r:id="rId16"/>
    <p:sldId id="316" r:id="rId17"/>
    <p:sldId id="322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Spgsml. 1</a:t>
            </a:r>
            <a:br>
              <a:rPr lang="da-DK"/>
            </a:br>
            <a:r>
              <a:rPr lang="da-DK" sz="1050">
                <a:effectLst/>
              </a:rPr>
              <a:t>Gennemsnit: 3,12</a:t>
            </a:r>
            <a:endParaRPr lang="da-DK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Spgsml.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10</c:v>
                </c:pt>
                <c:pt idx="9">
                  <c:v>6</c:v>
                </c:pt>
                <c:pt idx="1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B5-4A9A-825F-FD8CF1C53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595680"/>
        <c:axId val="4695963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'Ark1'!$C$1</c15:sqref>
                        </c15:formulaRef>
                      </c:ext>
                    </c:extLst>
                    <c:strCache>
                      <c:ptCount val="1"/>
                      <c:pt idx="0">
                        <c:v>Spgsml. 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'Ark1'!$C$2:$C$12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8</c:v>
                      </c:pt>
                      <c:pt idx="6">
                        <c:v>3</c:v>
                      </c:pt>
                      <c:pt idx="7">
                        <c:v>5</c:v>
                      </c:pt>
                      <c:pt idx="8">
                        <c:v>8</c:v>
                      </c:pt>
                      <c:pt idx="9">
                        <c:v>7</c:v>
                      </c:pt>
                      <c:pt idx="10">
                        <c:v>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0DB5-4A9A-825F-FD8CF1C535F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'Ark1'!$D$1</c15:sqref>
                        </c15:formulaRef>
                      </c:ext>
                    </c:extLst>
                    <c:strCache>
                      <c:ptCount val="1"/>
                      <c:pt idx="0">
                        <c:v>Spgsml. 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'Ark1'!$D$2:$D$12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2</c:v>
                      </c:pt>
                      <c:pt idx="5">
                        <c:v>14</c:v>
                      </c:pt>
                      <c:pt idx="6">
                        <c:v>3</c:v>
                      </c:pt>
                      <c:pt idx="7">
                        <c:v>2</c:v>
                      </c:pt>
                      <c:pt idx="8">
                        <c:v>8</c:v>
                      </c:pt>
                      <c:pt idx="9">
                        <c:v>3</c:v>
                      </c:pt>
                      <c:pt idx="10">
                        <c:v>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DB5-4A9A-825F-FD8CF1C535F5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'Ark1'!$E$1</c15:sqref>
                        </c15:formulaRef>
                      </c:ext>
                    </c:extLst>
                    <c:strCache>
                      <c:ptCount val="1"/>
                      <c:pt idx="0">
                        <c:v>Spgsml. 4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'Ark1'!$E$2:$E$12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10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6</c:v>
                      </c:pt>
                      <c:pt idx="9">
                        <c:v>3</c:v>
                      </c:pt>
                      <c:pt idx="10">
                        <c:v>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DB5-4A9A-825F-FD8CF1C535F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'Ark1'!$F$1</c15:sqref>
                        </c15:formulaRef>
                      </c:ext>
                    </c:extLst>
                    <c:strCache>
                      <c:ptCount val="1"/>
                      <c:pt idx="0">
                        <c:v>Spgsml. 5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'Ark1'!$F$2:$F$12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5</c:v>
                      </c:pt>
                      <c:pt idx="6">
                        <c:v>8</c:v>
                      </c:pt>
                      <c:pt idx="7">
                        <c:v>4</c:v>
                      </c:pt>
                      <c:pt idx="8">
                        <c:v>6</c:v>
                      </c:pt>
                      <c:pt idx="9">
                        <c:v>7</c:v>
                      </c:pt>
                      <c:pt idx="10">
                        <c:v>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DB5-4A9A-825F-FD8CF1C535F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'Ark1'!$G$1</c15:sqref>
                        </c15:formulaRef>
                      </c:ext>
                    </c:extLst>
                    <c:strCache>
                      <c:ptCount val="1"/>
                      <c:pt idx="0">
                        <c:v>Spgsml. 6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'Ark1'!$G$2:$G$12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9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2</c:v>
                      </c:pt>
                      <c:pt idx="9">
                        <c:v>2</c:v>
                      </c:pt>
                      <c:pt idx="1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DB5-4A9A-825F-FD8CF1C535F5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'Ark1'!$H$1</c15:sqref>
                        </c15:formulaRef>
                      </c:ext>
                    </c:extLst>
                    <c:strCache>
                      <c:ptCount val="1"/>
                      <c:pt idx="0">
                        <c:v>Spgsml. 7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'Ark1'!$H$2:$H$12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2</c:v>
                      </c:pt>
                      <c:pt idx="5">
                        <c:v>15</c:v>
                      </c:pt>
                      <c:pt idx="6">
                        <c:v>3</c:v>
                      </c:pt>
                      <c:pt idx="7">
                        <c:v>5</c:v>
                      </c:pt>
                      <c:pt idx="8">
                        <c:v>4</c:v>
                      </c:pt>
                      <c:pt idx="9">
                        <c:v>3</c:v>
                      </c:pt>
                      <c:pt idx="10">
                        <c:v>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DB5-4A9A-825F-FD8CF1C535F5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'Ark1'!$I$1</c15:sqref>
                        </c15:formulaRef>
                      </c:ext>
                    </c:extLst>
                    <c:strCache>
                      <c:ptCount val="1"/>
                      <c:pt idx="0">
                        <c:v>Spgsml. 9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-5</c:v>
                      </c:pt>
                      <c:pt idx="1">
                        <c:v>-4</c:v>
                      </c:pt>
                      <c:pt idx="2">
                        <c:v>-3</c:v>
                      </c:pt>
                      <c:pt idx="3">
                        <c:v>-2</c:v>
                      </c:pt>
                      <c:pt idx="4">
                        <c:v>-1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4</c:v>
                      </c:pt>
                      <c:pt idx="10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'Ark1'!$I$2:$I$12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16</c:v>
                      </c:pt>
                      <c:pt idx="6">
                        <c:v>5</c:v>
                      </c:pt>
                      <c:pt idx="7">
                        <c:v>4</c:v>
                      </c:pt>
                      <c:pt idx="8">
                        <c:v>3</c:v>
                      </c:pt>
                      <c:pt idx="9">
                        <c:v>1</c:v>
                      </c:pt>
                      <c:pt idx="10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DB5-4A9A-825F-FD8CF1C535F5}"/>
                  </c:ext>
                </c:extLst>
              </c15:ser>
            </c15:filteredLineSeries>
          </c:ext>
        </c:extLst>
      </c:lineChart>
      <c:catAx>
        <c:axId val="46959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69596336"/>
        <c:crosses val="autoZero"/>
        <c:auto val="1"/>
        <c:lblAlgn val="ctr"/>
        <c:lblOffset val="100"/>
        <c:noMultiLvlLbl val="0"/>
      </c:catAx>
      <c:valAx>
        <c:axId val="469596336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6959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0.00133</cdr:x>
      <cdr:y>0.87086</cdr:y>
    </cdr:from>
    <cdr:to>
      <cdr:x>0.99867</cdr:x>
      <cdr:y>1</cdr:y>
    </cdr:to>
    <cdr:sp macro="" textlink="">
      <cdr:nvSpPr>
        <cdr:cNvPr id="2" name="Tekstfelt 1"/>
        <cdr:cNvSpPr txBox="1"/>
      </cdr:nvSpPr>
      <cdr:spPr>
        <a:xfrm xmlns:a="http://schemas.openxmlformats.org/drawingml/2006/main">
          <a:off x="7315" y="2787091"/>
          <a:ext cx="5471769" cy="413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89DF7-F1E3-4B5B-94CF-74D381C0AB7C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B6D98-2D24-47B9-BDD4-7CA304F4D5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90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5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8" indent="0" algn="ctr">
              <a:buNone/>
              <a:defRPr sz="2000"/>
            </a:lvl2pPr>
            <a:lvl3pPr marL="914435" indent="0" algn="ctr">
              <a:buNone/>
              <a:defRPr sz="1801"/>
            </a:lvl3pPr>
            <a:lvl4pPr marL="1371651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5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0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2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56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15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48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432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55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06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72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025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1"/>
            </a:lvl2pPr>
            <a:lvl3pPr marL="914435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263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1"/>
            </a:lvl2pPr>
            <a:lvl3pPr marL="914435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970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EA91-3629-4852-B636-6859DABECD40}" type="datetimeFigureOut">
              <a:rPr lang="da-DK" smtClean="0"/>
              <a:t>03-09-2019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F0-E004-47D3-B397-E14F928CA3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20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5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2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8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1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5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1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5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5C99C32F-485B-40F4-A0EA-8A31DBA1FA9E}"/>
              </a:ext>
            </a:extLst>
          </p:cNvPr>
          <p:cNvSpPr/>
          <p:nvPr/>
        </p:nvSpPr>
        <p:spPr>
          <a:xfrm>
            <a:off x="1100137" y="676275"/>
            <a:ext cx="9991725" cy="55054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9D8865-C70C-44BB-B188-ED833F17A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385" y="2173268"/>
            <a:ext cx="7879690" cy="1790700"/>
          </a:xfrm>
          <a:effectLst/>
        </p:spPr>
        <p:txBody>
          <a:bodyPr>
            <a:normAutofit fontScale="90000"/>
          </a:bodyPr>
          <a:lstStyle/>
          <a:p>
            <a:pPr algn="l"/>
            <a:r>
              <a:rPr lang="da-DK" dirty="0">
                <a:solidFill>
                  <a:schemeClr val="bg1"/>
                </a:solidFill>
              </a:rPr>
              <a:t>Vejen til en mere blågrøn organisering i en kommunal organisation</a:t>
            </a:r>
          </a:p>
        </p:txBody>
      </p:sp>
      <p:sp>
        <p:nvSpPr>
          <p:cNvPr id="8" name="Pladsholder til tekst 4">
            <a:extLst>
              <a:ext uri="{FF2B5EF4-FFF2-40B4-BE49-F238E27FC236}">
                <a16:creationId xmlns:a16="http://schemas.microsoft.com/office/drawing/2014/main" id="{7F1DE8CA-30D5-4A16-9D9C-B3A43829ABA6}"/>
              </a:ext>
            </a:extLst>
          </p:cNvPr>
          <p:cNvSpPr txBox="1">
            <a:spLocks/>
          </p:cNvSpPr>
          <p:nvPr/>
        </p:nvSpPr>
        <p:spPr>
          <a:xfrm>
            <a:off x="2339924" y="4248248"/>
            <a:ext cx="5184826" cy="5053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2000" dirty="0">
                <a:solidFill>
                  <a:schemeClr val="bg1"/>
                </a:solidFill>
                <a:latin typeface="+mj-lt"/>
              </a:rPr>
              <a:t>Organisationer Gentænkt konference d. 9.9.2019</a:t>
            </a:r>
          </a:p>
          <a:p>
            <a:pPr algn="l"/>
            <a:r>
              <a:rPr lang="da-DK" sz="2000" dirty="0">
                <a:solidFill>
                  <a:schemeClr val="bg1"/>
                </a:solidFill>
                <a:latin typeface="+mj-lt"/>
              </a:rPr>
              <a:t>Helene Bygholm Risager</a:t>
            </a:r>
          </a:p>
          <a:p>
            <a:endParaRPr lang="da-DK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DF1CE891-F39D-4094-A685-CBE24060BC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3302" y="5543177"/>
            <a:ext cx="1145248" cy="25078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0805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B044D57-2F2F-4773-A348-55802E106145}"/>
              </a:ext>
            </a:extLst>
          </p:cNvPr>
          <p:cNvSpPr txBox="1">
            <a:spLocks/>
          </p:cNvSpPr>
          <p:nvPr/>
        </p:nvSpPr>
        <p:spPr>
          <a:xfrm>
            <a:off x="647705" y="957122"/>
            <a:ext cx="3409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bg1"/>
                </a:solidFill>
              </a:rPr>
              <a:t>Struktur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76216ED7-403B-45CE-975B-AED122D5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220" y="1426368"/>
            <a:ext cx="5934075" cy="400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>
                <a:latin typeface="+mj-lt"/>
              </a:rPr>
              <a:t>Tydelig ansvarsdeling/rollebeskrivelse (træne i at være en anden slags leder og en anden slags medarbejder)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Skabe klare rammer for selvorganisering (Cirkler)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Feedback træning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Træne rådgivningsproces - beslutninger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endParaRPr lang="da-D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041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190193A-D2B4-4AD4-A380-85204CCA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683543"/>
            <a:ext cx="3486150" cy="994172"/>
          </a:xfrm>
        </p:spPr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bg1"/>
                </a:solidFill>
              </a:rPr>
              <a:t>Eksempler på konkrete erfaringer i CFA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0C33C6FA-DBEA-4E6D-A6CD-A3A1FE9DFE29}"/>
              </a:ext>
            </a:extLst>
          </p:cNvPr>
          <p:cNvSpPr txBox="1">
            <a:spLocks/>
          </p:cNvSpPr>
          <p:nvPr/>
        </p:nvSpPr>
        <p:spPr>
          <a:xfrm>
            <a:off x="5876927" y="1433512"/>
            <a:ext cx="5007769" cy="336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9" indent="-228609" algn="l" defTabSz="914435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25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2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60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78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96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11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29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45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>
                <a:latin typeface="+mj-lt"/>
              </a:rPr>
              <a:t>Lederløse møder</a:t>
            </a:r>
          </a:p>
          <a:p>
            <a:pPr marL="0" indent="0">
              <a:buNone/>
            </a:pPr>
            <a:endParaRPr lang="da-DK" sz="900" dirty="0">
              <a:latin typeface="+mj-lt"/>
            </a:endParaRPr>
          </a:p>
          <a:p>
            <a:r>
              <a:rPr lang="da-DK" sz="2000" dirty="0">
                <a:latin typeface="+mj-lt"/>
              </a:rPr>
              <a:t>Medarbejderstyret drift ved ressourcepres</a:t>
            </a:r>
          </a:p>
          <a:p>
            <a:pPr marL="0" indent="0">
              <a:buNone/>
            </a:pPr>
            <a:endParaRPr lang="da-DK" sz="900" dirty="0">
              <a:latin typeface="+mj-lt"/>
            </a:endParaRPr>
          </a:p>
          <a:p>
            <a:r>
              <a:rPr lang="da-DK" sz="2000" dirty="0">
                <a:latin typeface="+mj-lt"/>
              </a:rPr>
              <a:t>Omorganisering af modtagelse og dermed andre funktioner i huset.</a:t>
            </a:r>
          </a:p>
          <a:p>
            <a:pPr marL="0" indent="0">
              <a:buNone/>
            </a:pPr>
            <a:endParaRPr lang="da-DK" sz="900" dirty="0">
              <a:latin typeface="+mj-lt"/>
            </a:endParaRPr>
          </a:p>
          <a:p>
            <a:r>
              <a:rPr lang="da-DK" sz="2000" dirty="0">
                <a:latin typeface="+mj-lt"/>
              </a:rPr>
              <a:t>Medarbejderdrevne ansættelsesprocesser</a:t>
            </a:r>
          </a:p>
          <a:p>
            <a:pPr marL="0" indent="0">
              <a:buNone/>
            </a:pPr>
            <a:endParaRPr lang="da-DK" sz="900" dirty="0">
              <a:latin typeface="+mj-lt"/>
            </a:endParaRPr>
          </a:p>
          <a:p>
            <a:r>
              <a:rPr lang="da-DK" sz="2000" dirty="0">
                <a:latin typeface="+mj-lt"/>
              </a:rPr>
              <a:t>Fordeling i kompetencemidler</a:t>
            </a:r>
          </a:p>
          <a:p>
            <a:pPr marL="0" indent="0">
              <a:buNone/>
            </a:pPr>
            <a:endParaRPr lang="da-DK" sz="900" dirty="0">
              <a:latin typeface="+mj-lt"/>
            </a:endParaRPr>
          </a:p>
          <a:p>
            <a:r>
              <a:rPr lang="da-DK" sz="2000" dirty="0">
                <a:latin typeface="+mj-lt"/>
              </a:rPr>
              <a:t>Beslutning om nedsat tid </a:t>
            </a:r>
          </a:p>
          <a:p>
            <a:pPr marL="0" indent="0">
              <a:buNone/>
            </a:pPr>
            <a:endParaRPr lang="da-DK" sz="1000" dirty="0">
              <a:latin typeface="+mj-lt"/>
            </a:endParaRP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endParaRPr lang="da-DK" sz="20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0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603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152400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3417C72-7C7A-4E63-A5C5-3D25FB80CFA8}"/>
              </a:ext>
            </a:extLst>
          </p:cNvPr>
          <p:cNvSpPr txBox="1">
            <a:spLocks/>
          </p:cNvSpPr>
          <p:nvPr/>
        </p:nvSpPr>
        <p:spPr>
          <a:xfrm>
            <a:off x="657230" y="2766217"/>
            <a:ext cx="3448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da-DK" altLang="da-DK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br>
              <a:rPr lang="da-DK" altLang="da-DK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lang="da-DK" altLang="da-DK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Mini APV: I hvor h</a:t>
            </a:r>
            <a:r>
              <a:rPr lang="da-DK" altLang="da-DK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ø</a:t>
            </a:r>
            <a:r>
              <a:rPr lang="da-DK" altLang="da-DK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 grad trives du med organisationens bev</a:t>
            </a:r>
            <a:r>
              <a:rPr lang="da-DK" altLang="da-DK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æ</a:t>
            </a:r>
            <a:r>
              <a:rPr lang="da-DK" altLang="da-DK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gelse mod mere selvorganisering?</a:t>
            </a:r>
            <a:br>
              <a:rPr lang="da-DK" altLang="da-DK" dirty="0">
                <a:solidFill>
                  <a:schemeClr val="bg1"/>
                </a:solidFill>
              </a:rPr>
            </a:br>
            <a:br>
              <a:rPr lang="da-DK" altLang="da-DK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da-DK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3AEFCEA-3E2C-42D4-8A66-6CF98B5FA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183584"/>
              </p:ext>
            </p:extLst>
          </p:nvPr>
        </p:nvGraphicFramePr>
        <p:xfrm>
          <a:off x="5261529" y="1662112"/>
          <a:ext cx="6006546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AFFFCBB6-5F70-4A4E-AD12-BCED8CAF2490}"/>
              </a:ext>
            </a:extLst>
          </p:cNvPr>
          <p:cNvSpPr txBox="1"/>
          <p:nvPr/>
        </p:nvSpPr>
        <p:spPr>
          <a:xfrm>
            <a:off x="5353051" y="5195887"/>
            <a:ext cx="6229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Meget lav trivsel								Meget høj trivsel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68F06F0-1656-4E03-B909-A85DA112A3D0}"/>
              </a:ext>
            </a:extLst>
          </p:cNvPr>
          <p:cNvSpPr txBox="1"/>
          <p:nvPr/>
        </p:nvSpPr>
        <p:spPr>
          <a:xfrm>
            <a:off x="5353051" y="6117021"/>
            <a:ext cx="552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Samme for engagement og indflydelse – mere broget for Tydelighed på beslutningskompetence</a:t>
            </a:r>
          </a:p>
        </p:txBody>
      </p:sp>
    </p:spTree>
    <p:extLst>
      <p:ext uri="{BB962C8B-B14F-4D97-AF65-F5344CB8AC3E}">
        <p14:creationId xmlns:p14="http://schemas.microsoft.com/office/powerpoint/2010/main" val="325916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152400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33E4658-3F1B-458B-8399-2D38664CD34D}"/>
              </a:ext>
            </a:extLst>
          </p:cNvPr>
          <p:cNvSpPr txBox="1">
            <a:spLocks/>
          </p:cNvSpPr>
          <p:nvPr/>
        </p:nvSpPr>
        <p:spPr>
          <a:xfrm>
            <a:off x="495302" y="2460625"/>
            <a:ext cx="36766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bg1"/>
                </a:solidFill>
              </a:rPr>
              <a:t>Opsummering</a:t>
            </a:r>
          </a:p>
          <a:p>
            <a:r>
              <a:rPr lang="da-DK" dirty="0">
                <a:solidFill>
                  <a:schemeClr val="bg1"/>
                </a:solidFill>
              </a:rPr>
              <a:t>af vores erfaringer</a:t>
            </a:r>
            <a:br>
              <a:rPr lang="da-DK" dirty="0">
                <a:solidFill>
                  <a:schemeClr val="bg1"/>
                </a:solidFill>
              </a:rPr>
            </a:b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A3EA80FD-43D9-4A82-A713-03712C91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700" y="224590"/>
            <a:ext cx="6648448" cy="41128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Det kan kun lade sig gøre, hvis der er en enig ledergruppe, der viser mere tillid, giver mere ansvar, viser mere af sig selv og vil ændre ledelsesadfærd.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Dele af medarbejdergruppen skal gribe bolden og bidraget til at ændre kulturer og strukturer, tage ansvar, turde være i usikkerheden – det kræver mod og modenhed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Det er praksisændringer ikke teori!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OK at det er implementeret forskelligt – men ingen er i dag det samme sted som for tre år siden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Nødvendigt med ændring af både kultur og strukturer – lettere hvis organisationen starter fra et velfungerende udgangspunkt.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428557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A9A89806-40EA-48BC-91C9-3AC5E4A345DC}"/>
              </a:ext>
            </a:extLst>
          </p:cNvPr>
          <p:cNvCxnSpPr/>
          <p:nvPr/>
        </p:nvCxnSpPr>
        <p:spPr>
          <a:xfrm>
            <a:off x="3611859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98438932-D7ED-4F49-BAA6-13A167CA1B55}"/>
              </a:ext>
            </a:extLst>
          </p:cNvPr>
          <p:cNvCxnSpPr/>
          <p:nvPr/>
        </p:nvCxnSpPr>
        <p:spPr>
          <a:xfrm>
            <a:off x="4972035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D8BFF9D2-0C5D-402C-8E9D-E83F14DA4911}"/>
              </a:ext>
            </a:extLst>
          </p:cNvPr>
          <p:cNvCxnSpPr/>
          <p:nvPr/>
        </p:nvCxnSpPr>
        <p:spPr>
          <a:xfrm>
            <a:off x="6332209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28238CD9-D1EB-4DDB-AB78-ED5AC9EC86EE}"/>
              </a:ext>
            </a:extLst>
          </p:cNvPr>
          <p:cNvCxnSpPr/>
          <p:nvPr/>
        </p:nvCxnSpPr>
        <p:spPr>
          <a:xfrm>
            <a:off x="769238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EF643308-7A16-44EE-81CC-6D30BA729EA6}"/>
              </a:ext>
            </a:extLst>
          </p:cNvPr>
          <p:cNvCxnSpPr/>
          <p:nvPr/>
        </p:nvCxnSpPr>
        <p:spPr>
          <a:xfrm>
            <a:off x="920686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B778ABBE-414B-4EBB-B61E-BE19BE63F275}"/>
              </a:ext>
            </a:extLst>
          </p:cNvPr>
          <p:cNvCxnSpPr/>
          <p:nvPr/>
        </p:nvCxnSpPr>
        <p:spPr>
          <a:xfrm>
            <a:off x="222313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00512B63-5F05-4CB0-972F-CFD3DC664485}"/>
              </a:ext>
            </a:extLst>
          </p:cNvPr>
          <p:cNvCxnSpPr>
            <a:cxnSpLocks/>
          </p:cNvCxnSpPr>
          <p:nvPr/>
        </p:nvCxnSpPr>
        <p:spPr>
          <a:xfrm>
            <a:off x="5614035" y="429816"/>
            <a:ext cx="0" cy="153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A7D09F34-CE5C-44EC-A019-E7FF06DAA0FD}"/>
              </a:ext>
            </a:extLst>
          </p:cNvPr>
          <p:cNvSpPr/>
          <p:nvPr/>
        </p:nvSpPr>
        <p:spPr>
          <a:xfrm>
            <a:off x="4680574" y="339330"/>
            <a:ext cx="1851660" cy="30360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/>
              <a:t>RÅDMAND</a:t>
            </a:r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E61BD710-839C-43A7-BB18-E0057855E701}"/>
              </a:ext>
            </a:extLst>
          </p:cNvPr>
          <p:cNvCxnSpPr>
            <a:cxnSpLocks/>
          </p:cNvCxnSpPr>
          <p:nvPr/>
        </p:nvCxnSpPr>
        <p:spPr>
          <a:xfrm>
            <a:off x="2223135" y="1969649"/>
            <a:ext cx="6983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65EAA43A-6B98-483F-BDFB-5A25AD542F80}"/>
              </a:ext>
            </a:extLst>
          </p:cNvPr>
          <p:cNvSpPr/>
          <p:nvPr/>
        </p:nvSpPr>
        <p:spPr>
          <a:xfrm rot="16200000">
            <a:off x="1690557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E5B37752-F77F-4763-AEF6-DDDF924DAB6C}"/>
              </a:ext>
            </a:extLst>
          </p:cNvPr>
          <p:cNvSpPr/>
          <p:nvPr/>
        </p:nvSpPr>
        <p:spPr>
          <a:xfrm>
            <a:off x="4680574" y="785814"/>
            <a:ext cx="1851660" cy="30360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DIREKTØR</a:t>
            </a: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8EE033EF-F6BA-498A-8FFE-9194C2C68D27}"/>
              </a:ext>
            </a:extLst>
          </p:cNvPr>
          <p:cNvSpPr/>
          <p:nvPr/>
        </p:nvSpPr>
        <p:spPr>
          <a:xfrm>
            <a:off x="4680574" y="1218012"/>
            <a:ext cx="1851660" cy="54529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FORVALTNINGS-CHEFER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49723386-CF37-4FAA-95FC-7E91999D364B}"/>
              </a:ext>
            </a:extLst>
          </p:cNvPr>
          <p:cNvCxnSpPr/>
          <p:nvPr/>
        </p:nvCxnSpPr>
        <p:spPr>
          <a:xfrm>
            <a:off x="7805709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95A2FC30-9957-40FF-A2D8-F77035208348}"/>
              </a:ext>
            </a:extLst>
          </p:cNvPr>
          <p:cNvCxnSpPr/>
          <p:nvPr/>
        </p:nvCxnSpPr>
        <p:spPr>
          <a:xfrm>
            <a:off x="8506286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>
            <a:extLst>
              <a:ext uri="{FF2B5EF4-FFF2-40B4-BE49-F238E27FC236}">
                <a16:creationId xmlns:a16="http://schemas.microsoft.com/office/drawing/2014/main" id="{63E693F2-C5BC-4A71-984A-AB4E42F971CC}"/>
              </a:ext>
            </a:extLst>
          </p:cNvPr>
          <p:cNvCxnSpPr/>
          <p:nvPr/>
        </p:nvCxnSpPr>
        <p:spPr>
          <a:xfrm>
            <a:off x="9206864" y="3703199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>
            <a:extLst>
              <a:ext uri="{FF2B5EF4-FFF2-40B4-BE49-F238E27FC236}">
                <a16:creationId xmlns:a16="http://schemas.microsoft.com/office/drawing/2014/main" id="{DD2F1806-DD4C-456C-84BC-3AA45609813C}"/>
              </a:ext>
            </a:extLst>
          </p:cNvPr>
          <p:cNvCxnSpPr/>
          <p:nvPr/>
        </p:nvCxnSpPr>
        <p:spPr>
          <a:xfrm>
            <a:off x="9206864" y="319980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>
            <a:extLst>
              <a:ext uri="{FF2B5EF4-FFF2-40B4-BE49-F238E27FC236}">
                <a16:creationId xmlns:a16="http://schemas.microsoft.com/office/drawing/2014/main" id="{901969B8-7B25-4104-A949-BD52B4BE7B8B}"/>
              </a:ext>
            </a:extLst>
          </p:cNvPr>
          <p:cNvCxnSpPr/>
          <p:nvPr/>
        </p:nvCxnSpPr>
        <p:spPr>
          <a:xfrm>
            <a:off x="10600376" y="370320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>
            <a:extLst>
              <a:ext uri="{FF2B5EF4-FFF2-40B4-BE49-F238E27FC236}">
                <a16:creationId xmlns:a16="http://schemas.microsoft.com/office/drawing/2014/main" id="{991BB05A-F684-4937-922C-70D684BD8F57}"/>
              </a:ext>
            </a:extLst>
          </p:cNvPr>
          <p:cNvCxnSpPr/>
          <p:nvPr/>
        </p:nvCxnSpPr>
        <p:spPr>
          <a:xfrm>
            <a:off x="7108511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>
            <a:extLst>
              <a:ext uri="{FF2B5EF4-FFF2-40B4-BE49-F238E27FC236}">
                <a16:creationId xmlns:a16="http://schemas.microsoft.com/office/drawing/2014/main" id="{4D78461C-2214-47E3-BE4E-1B885CFDD6D7}"/>
              </a:ext>
            </a:extLst>
          </p:cNvPr>
          <p:cNvCxnSpPr>
            <a:cxnSpLocks/>
          </p:cNvCxnSpPr>
          <p:nvPr/>
        </p:nvCxnSpPr>
        <p:spPr>
          <a:xfrm>
            <a:off x="7108511" y="3703199"/>
            <a:ext cx="3491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: afrundede hjørner 50">
            <a:extLst>
              <a:ext uri="{FF2B5EF4-FFF2-40B4-BE49-F238E27FC236}">
                <a16:creationId xmlns:a16="http://schemas.microsoft.com/office/drawing/2014/main" id="{59BD242C-270B-4EA3-BF9F-2A7263AB8647}"/>
              </a:ext>
            </a:extLst>
          </p:cNvPr>
          <p:cNvSpPr/>
          <p:nvPr/>
        </p:nvSpPr>
        <p:spPr>
          <a:xfrm rot="16200000">
            <a:off x="7130676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2" name="Rektangel: afrundede hjørner 51">
            <a:extLst>
              <a:ext uri="{FF2B5EF4-FFF2-40B4-BE49-F238E27FC236}">
                <a16:creationId xmlns:a16="http://schemas.microsoft.com/office/drawing/2014/main" id="{57BFE09B-FC7B-4C51-A585-05E611BD85D7}"/>
              </a:ext>
            </a:extLst>
          </p:cNvPr>
          <p:cNvSpPr/>
          <p:nvPr/>
        </p:nvSpPr>
        <p:spPr>
          <a:xfrm rot="16200000">
            <a:off x="5794836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3" name="Rektangel: afrundede hjørner 52">
            <a:extLst>
              <a:ext uri="{FF2B5EF4-FFF2-40B4-BE49-F238E27FC236}">
                <a16:creationId xmlns:a16="http://schemas.microsoft.com/office/drawing/2014/main" id="{3D81DAB5-6AAD-42E7-9F12-CFE4B8AABDE0}"/>
              </a:ext>
            </a:extLst>
          </p:cNvPr>
          <p:cNvSpPr/>
          <p:nvPr/>
        </p:nvSpPr>
        <p:spPr>
          <a:xfrm rot="16200000">
            <a:off x="4410904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4" name="Rektangel: afrundede hjørner 53">
            <a:extLst>
              <a:ext uri="{FF2B5EF4-FFF2-40B4-BE49-F238E27FC236}">
                <a16:creationId xmlns:a16="http://schemas.microsoft.com/office/drawing/2014/main" id="{920A072D-1D7F-48F1-A3CF-BF57D6B1DB75}"/>
              </a:ext>
            </a:extLst>
          </p:cNvPr>
          <p:cNvSpPr/>
          <p:nvPr/>
        </p:nvSpPr>
        <p:spPr>
          <a:xfrm rot="16200000">
            <a:off x="3050731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5" name="Rektangel: afrundede hjørner 54">
            <a:extLst>
              <a:ext uri="{FF2B5EF4-FFF2-40B4-BE49-F238E27FC236}">
                <a16:creationId xmlns:a16="http://schemas.microsoft.com/office/drawing/2014/main" id="{F2DAC93D-72B4-48F2-89AB-6FF0968D6D7D}"/>
              </a:ext>
            </a:extLst>
          </p:cNvPr>
          <p:cNvSpPr/>
          <p:nvPr/>
        </p:nvSpPr>
        <p:spPr>
          <a:xfrm rot="16200000">
            <a:off x="8626854" y="2396115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/>
              <a:t>SØJLECHEF</a:t>
            </a:r>
          </a:p>
        </p:txBody>
      </p:sp>
      <p:sp>
        <p:nvSpPr>
          <p:cNvPr id="60" name="Rektangel: afrundede hjørner 59">
            <a:extLst>
              <a:ext uri="{FF2B5EF4-FFF2-40B4-BE49-F238E27FC236}">
                <a16:creationId xmlns:a16="http://schemas.microsoft.com/office/drawing/2014/main" id="{FB3AB563-B0C9-4015-9EC2-9AA2F37690E5}"/>
              </a:ext>
            </a:extLst>
          </p:cNvPr>
          <p:cNvSpPr/>
          <p:nvPr/>
        </p:nvSpPr>
        <p:spPr>
          <a:xfrm rot="16200000">
            <a:off x="6491662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/>
              <a:t>CENTERCHEF</a:t>
            </a:r>
          </a:p>
          <a:p>
            <a:pPr algn="ctr"/>
            <a:r>
              <a:rPr lang="da-DK" sz="1500" dirty="0"/>
              <a:t>RCA</a:t>
            </a:r>
          </a:p>
        </p:txBody>
      </p:sp>
      <p:cxnSp>
        <p:nvCxnSpPr>
          <p:cNvPr id="75" name="Lige forbindelse 74">
            <a:extLst>
              <a:ext uri="{FF2B5EF4-FFF2-40B4-BE49-F238E27FC236}">
                <a16:creationId xmlns:a16="http://schemas.microsoft.com/office/drawing/2014/main" id="{E16D7684-AD27-4F1B-BAD0-4E394BDC4FE2}"/>
              </a:ext>
            </a:extLst>
          </p:cNvPr>
          <p:cNvCxnSpPr/>
          <p:nvPr/>
        </p:nvCxnSpPr>
        <p:spPr>
          <a:xfrm>
            <a:off x="6532234" y="5293455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Lige forbindelse 75">
            <a:extLst>
              <a:ext uri="{FF2B5EF4-FFF2-40B4-BE49-F238E27FC236}">
                <a16:creationId xmlns:a16="http://schemas.microsoft.com/office/drawing/2014/main" id="{A300C3EA-846B-43D4-8BD3-239496C6E465}"/>
              </a:ext>
            </a:extLst>
          </p:cNvPr>
          <p:cNvCxnSpPr/>
          <p:nvPr/>
        </p:nvCxnSpPr>
        <p:spPr>
          <a:xfrm>
            <a:off x="7283914" y="5293455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>
            <a:extLst>
              <a:ext uri="{FF2B5EF4-FFF2-40B4-BE49-F238E27FC236}">
                <a16:creationId xmlns:a16="http://schemas.microsoft.com/office/drawing/2014/main" id="{C9F07F65-BC7E-432E-A837-47376F612E78}"/>
              </a:ext>
            </a:extLst>
          </p:cNvPr>
          <p:cNvCxnSpPr>
            <a:cxnSpLocks/>
          </p:cNvCxnSpPr>
          <p:nvPr/>
        </p:nvCxnSpPr>
        <p:spPr>
          <a:xfrm>
            <a:off x="7108511" y="4927456"/>
            <a:ext cx="0" cy="365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>
            <a:extLst>
              <a:ext uri="{FF2B5EF4-FFF2-40B4-BE49-F238E27FC236}">
                <a16:creationId xmlns:a16="http://schemas.microsoft.com/office/drawing/2014/main" id="{98471C0C-9B68-4F76-832E-A37185204140}"/>
              </a:ext>
            </a:extLst>
          </p:cNvPr>
          <p:cNvCxnSpPr>
            <a:cxnSpLocks/>
          </p:cNvCxnSpPr>
          <p:nvPr/>
        </p:nvCxnSpPr>
        <p:spPr>
          <a:xfrm>
            <a:off x="6532234" y="5293455"/>
            <a:ext cx="751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ktangel: afrundede hjørner 81">
            <a:extLst>
              <a:ext uri="{FF2B5EF4-FFF2-40B4-BE49-F238E27FC236}">
                <a16:creationId xmlns:a16="http://schemas.microsoft.com/office/drawing/2014/main" id="{347E736D-81AC-4E7A-807F-5B3D162B2F6D}"/>
              </a:ext>
            </a:extLst>
          </p:cNvPr>
          <p:cNvSpPr/>
          <p:nvPr/>
        </p:nvSpPr>
        <p:spPr>
          <a:xfrm rot="16200000">
            <a:off x="5989928" y="5717531"/>
            <a:ext cx="1084612" cy="4776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AFD. LEDERE ALKOHOL</a:t>
            </a:r>
          </a:p>
        </p:txBody>
      </p:sp>
      <p:sp>
        <p:nvSpPr>
          <p:cNvPr id="87" name="Rektangel: afrundede hjørner 86">
            <a:extLst>
              <a:ext uri="{FF2B5EF4-FFF2-40B4-BE49-F238E27FC236}">
                <a16:creationId xmlns:a16="http://schemas.microsoft.com/office/drawing/2014/main" id="{C56186D7-E4DE-4B45-BC78-A83ED22A662F}"/>
              </a:ext>
            </a:extLst>
          </p:cNvPr>
          <p:cNvSpPr/>
          <p:nvPr/>
        </p:nvSpPr>
        <p:spPr>
          <a:xfrm rot="16200000">
            <a:off x="6741607" y="5717531"/>
            <a:ext cx="1084615" cy="47762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AFD. LEDERE STOF</a:t>
            </a:r>
          </a:p>
        </p:txBody>
      </p:sp>
      <p:sp>
        <p:nvSpPr>
          <p:cNvPr id="88" name="Rektangel: afrundede hjørner 87">
            <a:extLst>
              <a:ext uri="{FF2B5EF4-FFF2-40B4-BE49-F238E27FC236}">
                <a16:creationId xmlns:a16="http://schemas.microsoft.com/office/drawing/2014/main" id="{555F2A68-EE5A-46E7-922C-A7953CB1A703}"/>
              </a:ext>
            </a:extLst>
          </p:cNvPr>
          <p:cNvSpPr/>
          <p:nvPr/>
        </p:nvSpPr>
        <p:spPr>
          <a:xfrm rot="16200000">
            <a:off x="7147010" y="4213800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89" name="Rektangel: afrundede hjørner 88">
            <a:extLst>
              <a:ext uri="{FF2B5EF4-FFF2-40B4-BE49-F238E27FC236}">
                <a16:creationId xmlns:a16="http://schemas.microsoft.com/office/drawing/2014/main" id="{B39DEB98-AB91-4D52-8E43-93F838640ACB}"/>
              </a:ext>
            </a:extLst>
          </p:cNvPr>
          <p:cNvSpPr/>
          <p:nvPr/>
        </p:nvSpPr>
        <p:spPr>
          <a:xfrm rot="16200000">
            <a:off x="8598650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0" name="Rektangel: afrundede hjørner 89">
            <a:extLst>
              <a:ext uri="{FF2B5EF4-FFF2-40B4-BE49-F238E27FC236}">
                <a16:creationId xmlns:a16="http://schemas.microsoft.com/office/drawing/2014/main" id="{C569FB0F-3B82-4658-8E6A-1B035E6720B2}"/>
              </a:ext>
            </a:extLst>
          </p:cNvPr>
          <p:cNvSpPr/>
          <p:nvPr/>
        </p:nvSpPr>
        <p:spPr>
          <a:xfrm rot="16200000">
            <a:off x="7872830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1" name="Rektangel: afrundede hjørner 90">
            <a:extLst>
              <a:ext uri="{FF2B5EF4-FFF2-40B4-BE49-F238E27FC236}">
                <a16:creationId xmlns:a16="http://schemas.microsoft.com/office/drawing/2014/main" id="{4358A905-C44E-45CD-AE34-35D813F238D3}"/>
              </a:ext>
            </a:extLst>
          </p:cNvPr>
          <p:cNvSpPr/>
          <p:nvPr/>
        </p:nvSpPr>
        <p:spPr>
          <a:xfrm rot="16200000">
            <a:off x="9348559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2" name="Rektangel: afrundede hjørner 91">
            <a:extLst>
              <a:ext uri="{FF2B5EF4-FFF2-40B4-BE49-F238E27FC236}">
                <a16:creationId xmlns:a16="http://schemas.microsoft.com/office/drawing/2014/main" id="{959520F1-E99D-42AB-B6FA-8788D0D00D7A}"/>
              </a:ext>
            </a:extLst>
          </p:cNvPr>
          <p:cNvSpPr/>
          <p:nvPr/>
        </p:nvSpPr>
        <p:spPr>
          <a:xfrm rot="16200000">
            <a:off x="10042673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cxnSp>
        <p:nvCxnSpPr>
          <p:cNvPr id="93" name="Lige forbindelse 92">
            <a:extLst>
              <a:ext uri="{FF2B5EF4-FFF2-40B4-BE49-F238E27FC236}">
                <a16:creationId xmlns:a16="http://schemas.microsoft.com/office/drawing/2014/main" id="{DEEED2C1-293A-4088-92CF-08119239D0BB}"/>
              </a:ext>
            </a:extLst>
          </p:cNvPr>
          <p:cNvCxnSpPr>
            <a:cxnSpLocks/>
          </p:cNvCxnSpPr>
          <p:nvPr/>
        </p:nvCxnSpPr>
        <p:spPr>
          <a:xfrm>
            <a:off x="9995243" y="3703198"/>
            <a:ext cx="0" cy="365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5C857410-6B7A-4CC3-91CE-C8D61D651621}"/>
              </a:ext>
            </a:extLst>
          </p:cNvPr>
          <p:cNvSpPr/>
          <p:nvPr/>
        </p:nvSpPr>
        <p:spPr>
          <a:xfrm>
            <a:off x="180975" y="152400"/>
            <a:ext cx="11830050" cy="656272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303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A9A89806-40EA-48BC-91C9-3AC5E4A345DC}"/>
              </a:ext>
            </a:extLst>
          </p:cNvPr>
          <p:cNvCxnSpPr/>
          <p:nvPr/>
        </p:nvCxnSpPr>
        <p:spPr>
          <a:xfrm>
            <a:off x="3611859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98438932-D7ED-4F49-BAA6-13A167CA1B55}"/>
              </a:ext>
            </a:extLst>
          </p:cNvPr>
          <p:cNvCxnSpPr/>
          <p:nvPr/>
        </p:nvCxnSpPr>
        <p:spPr>
          <a:xfrm>
            <a:off x="4972035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D8BFF9D2-0C5D-402C-8E9D-E83F14DA4911}"/>
              </a:ext>
            </a:extLst>
          </p:cNvPr>
          <p:cNvCxnSpPr/>
          <p:nvPr/>
        </p:nvCxnSpPr>
        <p:spPr>
          <a:xfrm>
            <a:off x="6332209" y="1969654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28238CD9-D1EB-4DDB-AB78-ED5AC9EC86EE}"/>
              </a:ext>
            </a:extLst>
          </p:cNvPr>
          <p:cNvCxnSpPr/>
          <p:nvPr/>
        </p:nvCxnSpPr>
        <p:spPr>
          <a:xfrm>
            <a:off x="769238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EF643308-7A16-44EE-81CC-6D30BA729EA6}"/>
              </a:ext>
            </a:extLst>
          </p:cNvPr>
          <p:cNvCxnSpPr/>
          <p:nvPr/>
        </p:nvCxnSpPr>
        <p:spPr>
          <a:xfrm>
            <a:off x="920686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B778ABBE-414B-4EBB-B61E-BE19BE63F275}"/>
              </a:ext>
            </a:extLst>
          </p:cNvPr>
          <p:cNvCxnSpPr/>
          <p:nvPr/>
        </p:nvCxnSpPr>
        <p:spPr>
          <a:xfrm>
            <a:off x="2223135" y="196965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00512B63-5F05-4CB0-972F-CFD3DC664485}"/>
              </a:ext>
            </a:extLst>
          </p:cNvPr>
          <p:cNvCxnSpPr>
            <a:cxnSpLocks/>
          </p:cNvCxnSpPr>
          <p:nvPr/>
        </p:nvCxnSpPr>
        <p:spPr>
          <a:xfrm>
            <a:off x="5614035" y="429816"/>
            <a:ext cx="0" cy="153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A7D09F34-CE5C-44EC-A019-E7FF06DAA0FD}"/>
              </a:ext>
            </a:extLst>
          </p:cNvPr>
          <p:cNvSpPr/>
          <p:nvPr/>
        </p:nvSpPr>
        <p:spPr>
          <a:xfrm>
            <a:off x="4680574" y="339330"/>
            <a:ext cx="1851660" cy="30360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/>
              <a:t>RÅDMAND</a:t>
            </a:r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E61BD710-839C-43A7-BB18-E0057855E701}"/>
              </a:ext>
            </a:extLst>
          </p:cNvPr>
          <p:cNvCxnSpPr>
            <a:cxnSpLocks/>
          </p:cNvCxnSpPr>
          <p:nvPr/>
        </p:nvCxnSpPr>
        <p:spPr>
          <a:xfrm>
            <a:off x="2223135" y="1969649"/>
            <a:ext cx="6983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65EAA43A-6B98-483F-BDFB-5A25AD542F80}"/>
              </a:ext>
            </a:extLst>
          </p:cNvPr>
          <p:cNvSpPr/>
          <p:nvPr/>
        </p:nvSpPr>
        <p:spPr>
          <a:xfrm rot="16200000">
            <a:off x="1690557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E5B37752-F77F-4763-AEF6-DDDF924DAB6C}"/>
              </a:ext>
            </a:extLst>
          </p:cNvPr>
          <p:cNvSpPr/>
          <p:nvPr/>
        </p:nvSpPr>
        <p:spPr>
          <a:xfrm>
            <a:off x="4680574" y="785814"/>
            <a:ext cx="1851660" cy="30360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DIREKTØR</a:t>
            </a: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8EE033EF-F6BA-498A-8FFE-9194C2C68D27}"/>
              </a:ext>
            </a:extLst>
          </p:cNvPr>
          <p:cNvSpPr/>
          <p:nvPr/>
        </p:nvSpPr>
        <p:spPr>
          <a:xfrm>
            <a:off x="4680574" y="1218012"/>
            <a:ext cx="1851660" cy="54529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FORVALTNINGS-CHEFER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49723386-CF37-4FAA-95FC-7E91999D364B}"/>
              </a:ext>
            </a:extLst>
          </p:cNvPr>
          <p:cNvCxnSpPr/>
          <p:nvPr/>
        </p:nvCxnSpPr>
        <p:spPr>
          <a:xfrm>
            <a:off x="7805709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95A2FC30-9957-40FF-A2D8-F77035208348}"/>
              </a:ext>
            </a:extLst>
          </p:cNvPr>
          <p:cNvCxnSpPr/>
          <p:nvPr/>
        </p:nvCxnSpPr>
        <p:spPr>
          <a:xfrm>
            <a:off x="8506286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>
            <a:extLst>
              <a:ext uri="{FF2B5EF4-FFF2-40B4-BE49-F238E27FC236}">
                <a16:creationId xmlns:a16="http://schemas.microsoft.com/office/drawing/2014/main" id="{63E693F2-C5BC-4A71-984A-AB4E42F971CC}"/>
              </a:ext>
            </a:extLst>
          </p:cNvPr>
          <p:cNvCxnSpPr/>
          <p:nvPr/>
        </p:nvCxnSpPr>
        <p:spPr>
          <a:xfrm>
            <a:off x="9206864" y="3703199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>
            <a:extLst>
              <a:ext uri="{FF2B5EF4-FFF2-40B4-BE49-F238E27FC236}">
                <a16:creationId xmlns:a16="http://schemas.microsoft.com/office/drawing/2014/main" id="{DD2F1806-DD4C-456C-84BC-3AA45609813C}"/>
              </a:ext>
            </a:extLst>
          </p:cNvPr>
          <p:cNvCxnSpPr/>
          <p:nvPr/>
        </p:nvCxnSpPr>
        <p:spPr>
          <a:xfrm>
            <a:off x="9206864" y="319980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>
            <a:extLst>
              <a:ext uri="{FF2B5EF4-FFF2-40B4-BE49-F238E27FC236}">
                <a16:creationId xmlns:a16="http://schemas.microsoft.com/office/drawing/2014/main" id="{901969B8-7B25-4104-A949-BD52B4BE7B8B}"/>
              </a:ext>
            </a:extLst>
          </p:cNvPr>
          <p:cNvCxnSpPr/>
          <p:nvPr/>
        </p:nvCxnSpPr>
        <p:spPr>
          <a:xfrm>
            <a:off x="10600376" y="3703202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>
            <a:extLst>
              <a:ext uri="{FF2B5EF4-FFF2-40B4-BE49-F238E27FC236}">
                <a16:creationId xmlns:a16="http://schemas.microsoft.com/office/drawing/2014/main" id="{991BB05A-F684-4937-922C-70D684BD8F57}"/>
              </a:ext>
            </a:extLst>
          </p:cNvPr>
          <p:cNvCxnSpPr/>
          <p:nvPr/>
        </p:nvCxnSpPr>
        <p:spPr>
          <a:xfrm>
            <a:off x="7108511" y="3703198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>
            <a:extLst>
              <a:ext uri="{FF2B5EF4-FFF2-40B4-BE49-F238E27FC236}">
                <a16:creationId xmlns:a16="http://schemas.microsoft.com/office/drawing/2014/main" id="{4D78461C-2214-47E3-BE4E-1B885CFDD6D7}"/>
              </a:ext>
            </a:extLst>
          </p:cNvPr>
          <p:cNvCxnSpPr>
            <a:cxnSpLocks/>
          </p:cNvCxnSpPr>
          <p:nvPr/>
        </p:nvCxnSpPr>
        <p:spPr>
          <a:xfrm>
            <a:off x="7108511" y="3703199"/>
            <a:ext cx="3491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: afrundede hjørner 50">
            <a:extLst>
              <a:ext uri="{FF2B5EF4-FFF2-40B4-BE49-F238E27FC236}">
                <a16:creationId xmlns:a16="http://schemas.microsoft.com/office/drawing/2014/main" id="{59BD242C-270B-4EA3-BF9F-2A7263AB8647}"/>
              </a:ext>
            </a:extLst>
          </p:cNvPr>
          <p:cNvSpPr/>
          <p:nvPr/>
        </p:nvSpPr>
        <p:spPr>
          <a:xfrm rot="16200000">
            <a:off x="7130676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2" name="Rektangel: afrundede hjørner 51">
            <a:extLst>
              <a:ext uri="{FF2B5EF4-FFF2-40B4-BE49-F238E27FC236}">
                <a16:creationId xmlns:a16="http://schemas.microsoft.com/office/drawing/2014/main" id="{57BFE09B-FC7B-4C51-A585-05E611BD85D7}"/>
              </a:ext>
            </a:extLst>
          </p:cNvPr>
          <p:cNvSpPr/>
          <p:nvPr/>
        </p:nvSpPr>
        <p:spPr>
          <a:xfrm rot="16200000">
            <a:off x="5794836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3" name="Rektangel: afrundede hjørner 52">
            <a:extLst>
              <a:ext uri="{FF2B5EF4-FFF2-40B4-BE49-F238E27FC236}">
                <a16:creationId xmlns:a16="http://schemas.microsoft.com/office/drawing/2014/main" id="{3D81DAB5-6AAD-42E7-9F12-CFE4B8AABDE0}"/>
              </a:ext>
            </a:extLst>
          </p:cNvPr>
          <p:cNvSpPr/>
          <p:nvPr/>
        </p:nvSpPr>
        <p:spPr>
          <a:xfrm rot="16200000">
            <a:off x="4410904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4" name="Rektangel: afrundede hjørner 53">
            <a:extLst>
              <a:ext uri="{FF2B5EF4-FFF2-40B4-BE49-F238E27FC236}">
                <a16:creationId xmlns:a16="http://schemas.microsoft.com/office/drawing/2014/main" id="{920A072D-1D7F-48F1-A3CF-BF57D6B1DB75}"/>
              </a:ext>
            </a:extLst>
          </p:cNvPr>
          <p:cNvSpPr/>
          <p:nvPr/>
        </p:nvSpPr>
        <p:spPr>
          <a:xfrm rot="16200000">
            <a:off x="3050731" y="2366826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</p:txBody>
      </p:sp>
      <p:sp>
        <p:nvSpPr>
          <p:cNvPr id="55" name="Rektangel: afrundede hjørner 54">
            <a:extLst>
              <a:ext uri="{FF2B5EF4-FFF2-40B4-BE49-F238E27FC236}">
                <a16:creationId xmlns:a16="http://schemas.microsoft.com/office/drawing/2014/main" id="{F2DAC93D-72B4-48F2-89AB-6FF0968D6D7D}"/>
              </a:ext>
            </a:extLst>
          </p:cNvPr>
          <p:cNvSpPr/>
          <p:nvPr/>
        </p:nvSpPr>
        <p:spPr>
          <a:xfrm rot="16200000">
            <a:off x="8626854" y="2396115"/>
            <a:ext cx="1160021" cy="640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/>
              <a:t>SØJLECHEF</a:t>
            </a:r>
          </a:p>
        </p:txBody>
      </p:sp>
      <p:sp>
        <p:nvSpPr>
          <p:cNvPr id="60" name="Rektangel: afrundede hjørner 59">
            <a:extLst>
              <a:ext uri="{FF2B5EF4-FFF2-40B4-BE49-F238E27FC236}">
                <a16:creationId xmlns:a16="http://schemas.microsoft.com/office/drawing/2014/main" id="{FB3AB563-B0C9-4015-9EC2-9AA2F37690E5}"/>
              </a:ext>
            </a:extLst>
          </p:cNvPr>
          <p:cNvSpPr/>
          <p:nvPr/>
        </p:nvSpPr>
        <p:spPr>
          <a:xfrm rot="16200000">
            <a:off x="6491662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/>
              <a:t>CENTERCHEF</a:t>
            </a:r>
          </a:p>
          <a:p>
            <a:pPr algn="ctr"/>
            <a:r>
              <a:rPr lang="da-DK" sz="1500" dirty="0"/>
              <a:t>RCA</a:t>
            </a:r>
          </a:p>
        </p:txBody>
      </p:sp>
      <p:cxnSp>
        <p:nvCxnSpPr>
          <p:cNvPr id="75" name="Lige forbindelse 74">
            <a:extLst>
              <a:ext uri="{FF2B5EF4-FFF2-40B4-BE49-F238E27FC236}">
                <a16:creationId xmlns:a16="http://schemas.microsoft.com/office/drawing/2014/main" id="{E16D7684-AD27-4F1B-BAD0-4E394BDC4FE2}"/>
              </a:ext>
            </a:extLst>
          </p:cNvPr>
          <p:cNvCxnSpPr/>
          <p:nvPr/>
        </p:nvCxnSpPr>
        <p:spPr>
          <a:xfrm>
            <a:off x="6532234" y="5293455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Lige forbindelse 75">
            <a:extLst>
              <a:ext uri="{FF2B5EF4-FFF2-40B4-BE49-F238E27FC236}">
                <a16:creationId xmlns:a16="http://schemas.microsoft.com/office/drawing/2014/main" id="{A300C3EA-846B-43D4-8BD3-239496C6E465}"/>
              </a:ext>
            </a:extLst>
          </p:cNvPr>
          <p:cNvCxnSpPr/>
          <p:nvPr/>
        </p:nvCxnSpPr>
        <p:spPr>
          <a:xfrm>
            <a:off x="7283914" y="5293455"/>
            <a:ext cx="0" cy="50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>
            <a:extLst>
              <a:ext uri="{FF2B5EF4-FFF2-40B4-BE49-F238E27FC236}">
                <a16:creationId xmlns:a16="http://schemas.microsoft.com/office/drawing/2014/main" id="{C9F07F65-BC7E-432E-A837-47376F612E78}"/>
              </a:ext>
            </a:extLst>
          </p:cNvPr>
          <p:cNvCxnSpPr>
            <a:cxnSpLocks/>
          </p:cNvCxnSpPr>
          <p:nvPr/>
        </p:nvCxnSpPr>
        <p:spPr>
          <a:xfrm>
            <a:off x="7108511" y="4927456"/>
            <a:ext cx="0" cy="365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>
            <a:extLst>
              <a:ext uri="{FF2B5EF4-FFF2-40B4-BE49-F238E27FC236}">
                <a16:creationId xmlns:a16="http://schemas.microsoft.com/office/drawing/2014/main" id="{98471C0C-9B68-4F76-832E-A37185204140}"/>
              </a:ext>
            </a:extLst>
          </p:cNvPr>
          <p:cNvCxnSpPr>
            <a:cxnSpLocks/>
          </p:cNvCxnSpPr>
          <p:nvPr/>
        </p:nvCxnSpPr>
        <p:spPr>
          <a:xfrm>
            <a:off x="6532234" y="5293455"/>
            <a:ext cx="751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ktangel: afrundede hjørner 81">
            <a:extLst>
              <a:ext uri="{FF2B5EF4-FFF2-40B4-BE49-F238E27FC236}">
                <a16:creationId xmlns:a16="http://schemas.microsoft.com/office/drawing/2014/main" id="{347E736D-81AC-4E7A-807F-5B3D162B2F6D}"/>
              </a:ext>
            </a:extLst>
          </p:cNvPr>
          <p:cNvSpPr/>
          <p:nvPr/>
        </p:nvSpPr>
        <p:spPr>
          <a:xfrm rot="16200000">
            <a:off x="5989928" y="5717531"/>
            <a:ext cx="1084612" cy="4776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AFD. LEDERE ALKOHOL</a:t>
            </a:r>
          </a:p>
        </p:txBody>
      </p:sp>
      <p:sp>
        <p:nvSpPr>
          <p:cNvPr id="87" name="Rektangel: afrundede hjørner 86">
            <a:extLst>
              <a:ext uri="{FF2B5EF4-FFF2-40B4-BE49-F238E27FC236}">
                <a16:creationId xmlns:a16="http://schemas.microsoft.com/office/drawing/2014/main" id="{C56186D7-E4DE-4B45-BC78-A83ED22A662F}"/>
              </a:ext>
            </a:extLst>
          </p:cNvPr>
          <p:cNvSpPr/>
          <p:nvPr/>
        </p:nvSpPr>
        <p:spPr>
          <a:xfrm rot="16200000">
            <a:off x="6741607" y="5717531"/>
            <a:ext cx="1084615" cy="47762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AFD. LEDERE STOF</a:t>
            </a:r>
          </a:p>
        </p:txBody>
      </p:sp>
      <p:sp>
        <p:nvSpPr>
          <p:cNvPr id="88" name="Rektangel: afrundede hjørner 87">
            <a:extLst>
              <a:ext uri="{FF2B5EF4-FFF2-40B4-BE49-F238E27FC236}">
                <a16:creationId xmlns:a16="http://schemas.microsoft.com/office/drawing/2014/main" id="{555F2A68-EE5A-46E7-922C-A7953CB1A703}"/>
              </a:ext>
            </a:extLst>
          </p:cNvPr>
          <p:cNvSpPr/>
          <p:nvPr/>
        </p:nvSpPr>
        <p:spPr>
          <a:xfrm rot="16200000">
            <a:off x="7147010" y="4213800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89" name="Rektangel: afrundede hjørner 88">
            <a:extLst>
              <a:ext uri="{FF2B5EF4-FFF2-40B4-BE49-F238E27FC236}">
                <a16:creationId xmlns:a16="http://schemas.microsoft.com/office/drawing/2014/main" id="{B39DEB98-AB91-4D52-8E43-93F838640ACB}"/>
              </a:ext>
            </a:extLst>
          </p:cNvPr>
          <p:cNvSpPr/>
          <p:nvPr/>
        </p:nvSpPr>
        <p:spPr>
          <a:xfrm rot="16200000">
            <a:off x="8598650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0" name="Rektangel: afrundede hjørner 89">
            <a:extLst>
              <a:ext uri="{FF2B5EF4-FFF2-40B4-BE49-F238E27FC236}">
                <a16:creationId xmlns:a16="http://schemas.microsoft.com/office/drawing/2014/main" id="{C569FB0F-3B82-4658-8E6A-1B035E6720B2}"/>
              </a:ext>
            </a:extLst>
          </p:cNvPr>
          <p:cNvSpPr/>
          <p:nvPr/>
        </p:nvSpPr>
        <p:spPr>
          <a:xfrm rot="16200000">
            <a:off x="7872830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1" name="Rektangel: afrundede hjørner 90">
            <a:extLst>
              <a:ext uri="{FF2B5EF4-FFF2-40B4-BE49-F238E27FC236}">
                <a16:creationId xmlns:a16="http://schemas.microsoft.com/office/drawing/2014/main" id="{4358A905-C44E-45CD-AE34-35D813F238D3}"/>
              </a:ext>
            </a:extLst>
          </p:cNvPr>
          <p:cNvSpPr/>
          <p:nvPr/>
        </p:nvSpPr>
        <p:spPr>
          <a:xfrm rot="16200000">
            <a:off x="9348559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sp>
        <p:nvSpPr>
          <p:cNvPr id="92" name="Rektangel: afrundede hjørner 91">
            <a:extLst>
              <a:ext uri="{FF2B5EF4-FFF2-40B4-BE49-F238E27FC236}">
                <a16:creationId xmlns:a16="http://schemas.microsoft.com/office/drawing/2014/main" id="{959520F1-E99D-42AB-B6FA-8788D0D00D7A}"/>
              </a:ext>
            </a:extLst>
          </p:cNvPr>
          <p:cNvSpPr/>
          <p:nvPr/>
        </p:nvSpPr>
        <p:spPr>
          <a:xfrm rot="16200000">
            <a:off x="10042673" y="4213799"/>
            <a:ext cx="1293369" cy="5469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dirty="0"/>
          </a:p>
          <a:p>
            <a:pPr algn="ctr"/>
            <a:endParaRPr lang="da-DK" sz="1500" dirty="0"/>
          </a:p>
        </p:txBody>
      </p:sp>
      <p:cxnSp>
        <p:nvCxnSpPr>
          <p:cNvPr id="93" name="Lige forbindelse 92">
            <a:extLst>
              <a:ext uri="{FF2B5EF4-FFF2-40B4-BE49-F238E27FC236}">
                <a16:creationId xmlns:a16="http://schemas.microsoft.com/office/drawing/2014/main" id="{DEEED2C1-293A-4088-92CF-08119239D0BB}"/>
              </a:ext>
            </a:extLst>
          </p:cNvPr>
          <p:cNvCxnSpPr>
            <a:cxnSpLocks/>
          </p:cNvCxnSpPr>
          <p:nvPr/>
        </p:nvCxnSpPr>
        <p:spPr>
          <a:xfrm>
            <a:off x="9995243" y="3703198"/>
            <a:ext cx="0" cy="365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5C857410-6B7A-4CC3-91CE-C8D61D651621}"/>
              </a:ext>
            </a:extLst>
          </p:cNvPr>
          <p:cNvSpPr/>
          <p:nvPr/>
        </p:nvSpPr>
        <p:spPr>
          <a:xfrm>
            <a:off x="180975" y="152400"/>
            <a:ext cx="11830050" cy="656272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075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ktangel: afrundede hjørner 81">
            <a:extLst>
              <a:ext uri="{FF2B5EF4-FFF2-40B4-BE49-F238E27FC236}">
                <a16:creationId xmlns:a16="http://schemas.microsoft.com/office/drawing/2014/main" id="{347E736D-81AC-4E7A-807F-5B3D162B2F6D}"/>
              </a:ext>
            </a:extLst>
          </p:cNvPr>
          <p:cNvSpPr/>
          <p:nvPr/>
        </p:nvSpPr>
        <p:spPr>
          <a:xfrm rot="16200000">
            <a:off x="5989928" y="5717531"/>
            <a:ext cx="1084612" cy="4776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AFD. LEDERE ALKOHOL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C857410-6B7A-4CC3-91CE-C8D61D651621}"/>
              </a:ext>
            </a:extLst>
          </p:cNvPr>
          <p:cNvSpPr/>
          <p:nvPr/>
        </p:nvSpPr>
        <p:spPr>
          <a:xfrm>
            <a:off x="180975" y="152400"/>
            <a:ext cx="11830050" cy="656272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39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F5BF8343-D57C-4335-B2C9-C40F79F62D23}"/>
              </a:ext>
            </a:extLst>
          </p:cNvPr>
          <p:cNvCxnSpPr>
            <a:cxnSpLocks/>
          </p:cNvCxnSpPr>
          <p:nvPr/>
        </p:nvCxnSpPr>
        <p:spPr>
          <a:xfrm flipV="1">
            <a:off x="439154" y="3420980"/>
            <a:ext cx="4940969" cy="1259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674F0023-DAF1-4927-970B-443D7CCC9BDD}"/>
              </a:ext>
            </a:extLst>
          </p:cNvPr>
          <p:cNvCxnSpPr>
            <a:cxnSpLocks/>
          </p:cNvCxnSpPr>
          <p:nvPr/>
        </p:nvCxnSpPr>
        <p:spPr>
          <a:xfrm flipV="1">
            <a:off x="5380123" y="449178"/>
            <a:ext cx="3322720" cy="297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EAA4A18D-3B3D-4632-90C1-DB473A8C4176}"/>
              </a:ext>
            </a:extLst>
          </p:cNvPr>
          <p:cNvCxnSpPr>
            <a:cxnSpLocks/>
          </p:cNvCxnSpPr>
          <p:nvPr/>
        </p:nvCxnSpPr>
        <p:spPr>
          <a:xfrm>
            <a:off x="8715378" y="449178"/>
            <a:ext cx="1776159" cy="11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A30B076C-E5AF-4EA4-9A40-65E2C7EFE168}"/>
              </a:ext>
            </a:extLst>
          </p:cNvPr>
          <p:cNvSpPr/>
          <p:nvPr/>
        </p:nvSpPr>
        <p:spPr>
          <a:xfrm>
            <a:off x="344907" y="4704349"/>
            <a:ext cx="962526" cy="1026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2015</a:t>
            </a:r>
          </a:p>
          <a:p>
            <a:pPr algn="ctr"/>
            <a:r>
              <a:rPr lang="da-DK" dirty="0"/>
              <a:t>Supervision Andreas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8F1221D-844E-4717-A426-CC3D550F4B09}"/>
              </a:ext>
            </a:extLst>
          </p:cNvPr>
          <p:cNvSpPr/>
          <p:nvPr/>
        </p:nvSpPr>
        <p:spPr>
          <a:xfrm>
            <a:off x="2037352" y="4247147"/>
            <a:ext cx="962526" cy="18007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Primo 2016</a:t>
            </a:r>
          </a:p>
          <a:p>
            <a:pPr algn="ctr"/>
            <a:r>
              <a:rPr lang="da-DK" dirty="0"/>
              <a:t>4 ledere:</a:t>
            </a:r>
          </a:p>
          <a:p>
            <a:pPr algn="ctr"/>
            <a:r>
              <a:rPr lang="da-DK" dirty="0"/>
              <a:t>Lederbeslutning</a:t>
            </a:r>
          </a:p>
          <a:p>
            <a:pPr algn="ctr"/>
            <a:endParaRPr lang="da-DK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3522CFD-DFC2-4D22-8CE5-F6181E789507}"/>
              </a:ext>
            </a:extLst>
          </p:cNvPr>
          <p:cNvSpPr/>
          <p:nvPr/>
        </p:nvSpPr>
        <p:spPr>
          <a:xfrm>
            <a:off x="3106657" y="3968416"/>
            <a:ext cx="1026693" cy="12913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Sommer 2016</a:t>
            </a:r>
          </a:p>
          <a:p>
            <a:pPr algn="ctr"/>
            <a:r>
              <a:rPr lang="da-DK" dirty="0"/>
              <a:t>Deltage i OG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4919D82-9845-4C1D-B333-66CD12CE3623}"/>
              </a:ext>
            </a:extLst>
          </p:cNvPr>
          <p:cNvSpPr/>
          <p:nvPr/>
        </p:nvSpPr>
        <p:spPr>
          <a:xfrm>
            <a:off x="5593181" y="3009901"/>
            <a:ext cx="962526" cy="16042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Efterår 17</a:t>
            </a:r>
          </a:p>
          <a:p>
            <a:pPr algn="ctr"/>
            <a:r>
              <a:rPr lang="da-DK" dirty="0"/>
              <a:t>3 </a:t>
            </a:r>
            <a:r>
              <a:rPr lang="da-DK" dirty="0" err="1"/>
              <a:t>afdleder</a:t>
            </a:r>
            <a:r>
              <a:rPr lang="da-DK" dirty="0"/>
              <a:t> bliver til 1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530C292-F2CC-4733-83AB-D11048243A93}"/>
              </a:ext>
            </a:extLst>
          </p:cNvPr>
          <p:cNvSpPr/>
          <p:nvPr/>
        </p:nvSpPr>
        <p:spPr>
          <a:xfrm>
            <a:off x="6611854" y="2977817"/>
            <a:ext cx="1114925" cy="926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Ansætte TEAL psykolog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ECA4929-E36D-4325-AC6E-0EBAB30C4FA0}"/>
              </a:ext>
            </a:extLst>
          </p:cNvPr>
          <p:cNvSpPr/>
          <p:nvPr/>
        </p:nvSpPr>
        <p:spPr>
          <a:xfrm>
            <a:off x="8807117" y="470335"/>
            <a:ext cx="962526" cy="1026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Maj 18 </a:t>
            </a:r>
          </a:p>
          <a:p>
            <a:pPr algn="ctr"/>
            <a:r>
              <a:rPr lang="da-DK" dirty="0"/>
              <a:t>Fusion med Stof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DC042337-DC64-4F81-AD66-014583B3EECF}"/>
              </a:ext>
            </a:extLst>
          </p:cNvPr>
          <p:cNvSpPr/>
          <p:nvPr/>
        </p:nvSpPr>
        <p:spPr>
          <a:xfrm>
            <a:off x="0" y="-86024"/>
            <a:ext cx="3476625" cy="26046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Milepæle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066A7E0-E57A-4FD5-8D9D-5EEF67A07F0D}"/>
              </a:ext>
            </a:extLst>
          </p:cNvPr>
          <p:cNvSpPr/>
          <p:nvPr/>
        </p:nvSpPr>
        <p:spPr>
          <a:xfrm>
            <a:off x="344907" y="6392782"/>
            <a:ext cx="6730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dirty="0">
                <a:solidFill>
                  <a:srgbClr val="C00000"/>
                </a:solidFill>
                <a:latin typeface="+mj-lt"/>
              </a:rPr>
              <a:t>Mål: En organisation med mere mening, glæde og engagement</a:t>
            </a:r>
          </a:p>
        </p:txBody>
      </p:sp>
    </p:spTree>
    <p:extLst>
      <p:ext uri="{BB962C8B-B14F-4D97-AF65-F5344CB8AC3E}">
        <p14:creationId xmlns:p14="http://schemas.microsoft.com/office/powerpoint/2010/main" val="161974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C83DBFD0-8E56-4ED9-8E68-D599F15ED401}"/>
              </a:ext>
            </a:extLst>
          </p:cNvPr>
          <p:cNvSpPr txBox="1">
            <a:spLocks/>
          </p:cNvSpPr>
          <p:nvPr/>
        </p:nvSpPr>
        <p:spPr>
          <a:xfrm>
            <a:off x="408733" y="1604726"/>
            <a:ext cx="38480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bg1"/>
                </a:solidFill>
              </a:rPr>
              <a:t>De første skridt - </a:t>
            </a:r>
            <a:r>
              <a:rPr lang="da-DK" dirty="0" err="1">
                <a:solidFill>
                  <a:schemeClr val="bg1"/>
                </a:solidFill>
              </a:rPr>
              <a:t>lavthængende</a:t>
            </a:r>
            <a:r>
              <a:rPr lang="da-DK" dirty="0">
                <a:solidFill>
                  <a:schemeClr val="bg1"/>
                </a:solidFill>
              </a:rPr>
              <a:t> </a:t>
            </a:r>
          </a:p>
          <a:p>
            <a:r>
              <a:rPr lang="da-DK" dirty="0">
                <a:solidFill>
                  <a:schemeClr val="bg1"/>
                </a:solidFill>
              </a:rPr>
              <a:t>  frugter</a:t>
            </a:r>
          </a:p>
        </p:txBody>
      </p:sp>
      <p:pic>
        <p:nvPicPr>
          <p:cNvPr id="24" name="Picture 4" descr="https://amagerskilteshop.dk/media/catalog/product/p/a/parkeringsskilt_reserveret_10x40_cm_sort_bl__1_1.jpg">
            <a:extLst>
              <a:ext uri="{FF2B5EF4-FFF2-40B4-BE49-F238E27FC236}">
                <a16:creationId xmlns:a16="http://schemas.microsoft.com/office/drawing/2014/main" id="{F7E63691-CFFA-4579-9264-C0F86A085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845" y="4012570"/>
            <a:ext cx="3126635" cy="82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17A3B854-CA2F-4283-B5D8-F312540594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9894" y="3630707"/>
            <a:ext cx="1682782" cy="1660493"/>
          </a:xfrm>
          <a:prstGeom prst="rect">
            <a:avLst/>
          </a:prstGeom>
        </p:spPr>
      </p:pic>
      <p:sp>
        <p:nvSpPr>
          <p:cNvPr id="26" name="Rektangel 25">
            <a:extLst>
              <a:ext uri="{FF2B5EF4-FFF2-40B4-BE49-F238E27FC236}">
                <a16:creationId xmlns:a16="http://schemas.microsoft.com/office/drawing/2014/main" id="{E8168A5F-844B-402B-B8C8-20C8CA0CC954}"/>
              </a:ext>
            </a:extLst>
          </p:cNvPr>
          <p:cNvSpPr/>
          <p:nvPr/>
        </p:nvSpPr>
        <p:spPr>
          <a:xfrm>
            <a:off x="5682513" y="495457"/>
            <a:ext cx="5699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>
                <a:latin typeface="+mj-lt"/>
              </a:rPr>
              <a:t> </a:t>
            </a:r>
          </a:p>
          <a:p>
            <a:endParaRPr lang="da-DK" sz="2000" dirty="0">
              <a:latin typeface="+mj-lt"/>
            </a:endParaRPr>
          </a:p>
          <a:p>
            <a:r>
              <a:rPr lang="da-DK" sz="2000" dirty="0">
                <a:latin typeface="+mj-lt"/>
              </a:rPr>
              <a:t>Fleksibel arbejdstid  </a:t>
            </a:r>
          </a:p>
          <a:p>
            <a:r>
              <a:rPr lang="da-DK" sz="2000" dirty="0">
                <a:latin typeface="+mj-lt"/>
              </a:rPr>
              <a:t>Forlængelse af sager</a:t>
            </a:r>
          </a:p>
          <a:p>
            <a:endParaRPr lang="da-DK" sz="2000" dirty="0">
              <a:latin typeface="+mj-lt"/>
            </a:endParaRPr>
          </a:p>
          <a:p>
            <a:r>
              <a:rPr lang="da-DK" sz="2000" dirty="0">
                <a:latin typeface="+mj-lt"/>
              </a:rPr>
              <a:t>Signal: Tillid OG ansvar</a:t>
            </a:r>
          </a:p>
        </p:txBody>
      </p:sp>
    </p:spTree>
    <p:extLst>
      <p:ext uri="{BB962C8B-B14F-4D97-AF65-F5344CB8AC3E}">
        <p14:creationId xmlns:p14="http://schemas.microsoft.com/office/powerpoint/2010/main" val="220932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06AD6F3-FC3A-4A0C-A891-9EAC7CC9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1" y="957122"/>
            <a:ext cx="4057648" cy="1325563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Introduktion til </a:t>
            </a:r>
            <a:r>
              <a:rPr lang="da-DK" dirty="0" err="1">
                <a:solidFill>
                  <a:schemeClr val="bg1"/>
                </a:solidFill>
              </a:rPr>
              <a:t>Laloux</a:t>
            </a:r>
            <a:r>
              <a:rPr lang="da-DK" dirty="0">
                <a:solidFill>
                  <a:schemeClr val="bg1"/>
                </a:solidFill>
              </a:rPr>
              <a:t> og </a:t>
            </a:r>
            <a:r>
              <a:rPr lang="da-DK" dirty="0" err="1">
                <a:solidFill>
                  <a:schemeClr val="bg1"/>
                </a:solidFill>
              </a:rPr>
              <a:t>OG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0FBD999-D1FE-4492-8099-36F3EEF5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274" y="957122"/>
            <a:ext cx="57340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>
                <a:latin typeface="+mj-lt"/>
              </a:rPr>
              <a:t>Biograf, bøger, virksomhedskonference, medarbejdere med til OG dagene mv </a:t>
            </a:r>
          </a:p>
          <a:p>
            <a:endParaRPr lang="da-DK" sz="1800" dirty="0"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Øver os i en ændrede ledelsesstil – mere coachende, mere inddragende - ledermøde bliver til åbne møder.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Teoretisk og uorganiseret eksperimenterende periode. 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Meget fokus på tillid, ligeværdighed mellem ledelse og medarbejder. </a:t>
            </a:r>
          </a:p>
          <a:p>
            <a:pPr marL="0" indent="0">
              <a:buNone/>
            </a:pPr>
            <a:endParaRPr lang="da-DK" sz="1800" dirty="0"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Skabte grobund for det næste skridt.</a:t>
            </a:r>
          </a:p>
          <a:p>
            <a:pPr marL="0" indent="0">
              <a:buNone/>
            </a:pPr>
            <a:endParaRPr lang="da-DK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82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F5BF8343-D57C-4335-B2C9-C40F79F62D23}"/>
              </a:ext>
            </a:extLst>
          </p:cNvPr>
          <p:cNvCxnSpPr>
            <a:cxnSpLocks/>
          </p:cNvCxnSpPr>
          <p:nvPr/>
        </p:nvCxnSpPr>
        <p:spPr>
          <a:xfrm flipV="1">
            <a:off x="439154" y="3420980"/>
            <a:ext cx="4940969" cy="1259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674F0023-DAF1-4927-970B-443D7CCC9BDD}"/>
              </a:ext>
            </a:extLst>
          </p:cNvPr>
          <p:cNvCxnSpPr>
            <a:cxnSpLocks/>
          </p:cNvCxnSpPr>
          <p:nvPr/>
        </p:nvCxnSpPr>
        <p:spPr>
          <a:xfrm flipV="1">
            <a:off x="5380123" y="449178"/>
            <a:ext cx="3322720" cy="297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EAA4A18D-3B3D-4632-90C1-DB473A8C4176}"/>
              </a:ext>
            </a:extLst>
          </p:cNvPr>
          <p:cNvCxnSpPr>
            <a:cxnSpLocks/>
          </p:cNvCxnSpPr>
          <p:nvPr/>
        </p:nvCxnSpPr>
        <p:spPr>
          <a:xfrm>
            <a:off x="8715378" y="449178"/>
            <a:ext cx="1776159" cy="11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A30B076C-E5AF-4EA4-9A40-65E2C7EFE168}"/>
              </a:ext>
            </a:extLst>
          </p:cNvPr>
          <p:cNvSpPr/>
          <p:nvPr/>
        </p:nvSpPr>
        <p:spPr>
          <a:xfrm>
            <a:off x="344907" y="4704349"/>
            <a:ext cx="962526" cy="1026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2015</a:t>
            </a:r>
          </a:p>
          <a:p>
            <a:pPr algn="ctr"/>
            <a:r>
              <a:rPr lang="da-DK" dirty="0"/>
              <a:t>Supervision Andreas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8F1221D-844E-4717-A426-CC3D550F4B09}"/>
              </a:ext>
            </a:extLst>
          </p:cNvPr>
          <p:cNvSpPr/>
          <p:nvPr/>
        </p:nvSpPr>
        <p:spPr>
          <a:xfrm>
            <a:off x="2037352" y="4247147"/>
            <a:ext cx="962526" cy="18007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Primo 2016</a:t>
            </a:r>
          </a:p>
          <a:p>
            <a:pPr algn="ctr"/>
            <a:r>
              <a:rPr lang="da-DK" dirty="0"/>
              <a:t>4 ledere:</a:t>
            </a:r>
          </a:p>
          <a:p>
            <a:pPr algn="ctr"/>
            <a:r>
              <a:rPr lang="da-DK" dirty="0"/>
              <a:t>Lederbeslutning</a:t>
            </a:r>
          </a:p>
          <a:p>
            <a:pPr algn="ctr"/>
            <a:endParaRPr lang="da-DK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3522CFD-DFC2-4D22-8CE5-F6181E789507}"/>
              </a:ext>
            </a:extLst>
          </p:cNvPr>
          <p:cNvSpPr/>
          <p:nvPr/>
        </p:nvSpPr>
        <p:spPr>
          <a:xfrm>
            <a:off x="3106657" y="3968416"/>
            <a:ext cx="1026693" cy="12913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Sommer 2016</a:t>
            </a:r>
          </a:p>
          <a:p>
            <a:pPr algn="ctr"/>
            <a:r>
              <a:rPr lang="da-DK" dirty="0"/>
              <a:t>Deltage i OG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4919D82-9845-4C1D-B333-66CD12CE3623}"/>
              </a:ext>
            </a:extLst>
          </p:cNvPr>
          <p:cNvSpPr/>
          <p:nvPr/>
        </p:nvSpPr>
        <p:spPr>
          <a:xfrm>
            <a:off x="5593181" y="3009901"/>
            <a:ext cx="962526" cy="16042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Efterår 17</a:t>
            </a:r>
          </a:p>
          <a:p>
            <a:pPr algn="ctr"/>
            <a:r>
              <a:rPr lang="da-DK" dirty="0"/>
              <a:t>3 </a:t>
            </a:r>
            <a:r>
              <a:rPr lang="da-DK" dirty="0" err="1"/>
              <a:t>afdleder</a:t>
            </a:r>
            <a:r>
              <a:rPr lang="da-DK" dirty="0"/>
              <a:t> bliver til 1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530C292-F2CC-4733-83AB-D11048243A93}"/>
              </a:ext>
            </a:extLst>
          </p:cNvPr>
          <p:cNvSpPr/>
          <p:nvPr/>
        </p:nvSpPr>
        <p:spPr>
          <a:xfrm>
            <a:off x="6611854" y="2977817"/>
            <a:ext cx="1114925" cy="926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Ansætte TEAL psykolog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ECA4929-E36D-4325-AC6E-0EBAB30C4FA0}"/>
              </a:ext>
            </a:extLst>
          </p:cNvPr>
          <p:cNvSpPr/>
          <p:nvPr/>
        </p:nvSpPr>
        <p:spPr>
          <a:xfrm>
            <a:off x="8807117" y="470335"/>
            <a:ext cx="962526" cy="1026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Maj 18 </a:t>
            </a:r>
          </a:p>
          <a:p>
            <a:pPr algn="ctr"/>
            <a:r>
              <a:rPr lang="da-DK" dirty="0"/>
              <a:t>Fusion med Stof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DC042337-DC64-4F81-AD66-014583B3EECF}"/>
              </a:ext>
            </a:extLst>
          </p:cNvPr>
          <p:cNvSpPr/>
          <p:nvPr/>
        </p:nvSpPr>
        <p:spPr>
          <a:xfrm>
            <a:off x="0" y="-86024"/>
            <a:ext cx="3476625" cy="26046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Milepæle</a:t>
            </a:r>
          </a:p>
        </p:txBody>
      </p:sp>
      <p:sp>
        <p:nvSpPr>
          <p:cNvPr id="2" name="Pil: nedad 1">
            <a:extLst>
              <a:ext uri="{FF2B5EF4-FFF2-40B4-BE49-F238E27FC236}">
                <a16:creationId xmlns:a16="http://schemas.microsoft.com/office/drawing/2014/main" id="{7A339306-4C2C-4ED7-AC9E-70C55B66CE5C}"/>
              </a:ext>
            </a:extLst>
          </p:cNvPr>
          <p:cNvSpPr/>
          <p:nvPr/>
        </p:nvSpPr>
        <p:spPr>
          <a:xfrm>
            <a:off x="5832128" y="1935079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11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B044D57-2F2F-4773-A348-55802E106145}"/>
              </a:ext>
            </a:extLst>
          </p:cNvPr>
          <p:cNvSpPr txBox="1">
            <a:spLocks/>
          </p:cNvSpPr>
          <p:nvPr/>
        </p:nvSpPr>
        <p:spPr>
          <a:xfrm>
            <a:off x="647705" y="957122"/>
            <a:ext cx="3409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bg1"/>
                </a:solidFill>
              </a:rPr>
              <a:t>Tigerspringet: Fra tre til én afdelingsleder</a:t>
            </a: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48021398-78A8-4823-96C5-982FFFF4798F}"/>
              </a:ext>
            </a:extLst>
          </p:cNvPr>
          <p:cNvSpPr txBox="1">
            <a:spLocks/>
          </p:cNvSpPr>
          <p:nvPr/>
        </p:nvSpPr>
        <p:spPr>
          <a:xfrm>
            <a:off x="5562594" y="957122"/>
            <a:ext cx="57912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9" indent="-228609" algn="l" defTabSz="914435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25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2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60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78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96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11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29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45" indent="-228609" algn="l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dirty="0">
                <a:latin typeface="+mj-lt"/>
              </a:rPr>
              <a:t>To afdelingslederes fratrædelse (efterår 17): MED valgte ikke at ansætte nye ledere.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Nødvendiggjorde at medarbejderne dedikerede sig på for alvor at komme på banen til at løse de lederopgaver, der fortsat er men ikke løses af ledere.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Understøtte implementeringsproces: Tidsbegrænset ansættelse af psykolog med speciale i TEAL – fokus flyttes fra kultur til struktur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18521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BEC10AA4-EBFA-40FF-BA93-78E60F4AE840}"/>
              </a:ext>
            </a:extLst>
          </p:cNvPr>
          <p:cNvSpPr/>
          <p:nvPr/>
        </p:nvSpPr>
        <p:spPr>
          <a:xfrm>
            <a:off x="0" y="-22753"/>
            <a:ext cx="4476750" cy="74009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06AD6F3-FC3A-4A0C-A891-9EAC7CC9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1" y="957122"/>
            <a:ext cx="4057648" cy="1325563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Kultur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0FBD999-D1FE-4492-8099-36F3EEF5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274" y="957122"/>
            <a:ext cx="57340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sz="1800" dirty="0">
              <a:latin typeface="+mj-lt"/>
            </a:endParaRPr>
          </a:p>
          <a:p>
            <a:pPr marL="0" indent="0">
              <a:buNone/>
            </a:pPr>
            <a:endParaRPr lang="da-DK" sz="1800" dirty="0">
              <a:latin typeface="+mj-lt"/>
            </a:endParaRPr>
          </a:p>
          <a:p>
            <a:pPr marL="0" indent="0">
              <a:buNone/>
            </a:pPr>
            <a:endParaRPr lang="da-DK" sz="1800" dirty="0"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Styrkebaseret tilgang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Ansvar for helheden – gør formålet til din chef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Fra at ”passe sit arbejde” til at ”passe på organisationen”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En arbejdsplads for voksne modne mennesker</a:t>
            </a: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Slip styringen – følg organisationens puls</a:t>
            </a:r>
          </a:p>
        </p:txBody>
      </p:sp>
    </p:spTree>
    <p:extLst>
      <p:ext uri="{BB962C8B-B14F-4D97-AF65-F5344CB8AC3E}">
        <p14:creationId xmlns:p14="http://schemas.microsoft.com/office/powerpoint/2010/main" val="3661866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67F3BEDE8DE64A8B0A24BBD6179C6A" ma:contentTypeVersion="9" ma:contentTypeDescription="Opret et nyt dokument." ma:contentTypeScope="" ma:versionID="073db51094246837bb172a5f086135dc">
  <xsd:schema xmlns:xsd="http://www.w3.org/2001/XMLSchema" xmlns:xs="http://www.w3.org/2001/XMLSchema" xmlns:p="http://schemas.microsoft.com/office/2006/metadata/properties" xmlns:ns3="c0478000-3fcd-42a6-908d-526dfceab7c0" xmlns:ns4="f7091442-fa7f-4ab8-b851-8a93c9f35771" targetNamespace="http://schemas.microsoft.com/office/2006/metadata/properties" ma:root="true" ma:fieldsID="b384425704763624f32c013b43172bad" ns3:_="" ns4:_="">
    <xsd:import namespace="c0478000-3fcd-42a6-908d-526dfceab7c0"/>
    <xsd:import namespace="f7091442-fa7f-4ab8-b851-8a93c9f357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78000-3fcd-42a6-908d-526dfceab7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værdi for deling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91442-fa7f-4ab8-b851-8a93c9f35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064D7E-9C93-46E8-8FF1-4183C338E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478000-3fcd-42a6-908d-526dfceab7c0"/>
    <ds:schemaRef ds:uri="f7091442-fa7f-4ab8-b851-8a93c9f35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DD08CD-AE93-48A9-93CC-CF3DA1A7F2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AA8F97-7A07-4004-8B06-4AE65AFA9B63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c0478000-3fcd-42a6-908d-526dfceab7c0"/>
    <ds:schemaRef ds:uri="http://purl.org/dc/elements/1.1/"/>
    <ds:schemaRef ds:uri="http://schemas.openxmlformats.org/package/2006/metadata/core-properties"/>
    <ds:schemaRef ds:uri="f7091442-fa7f-4ab8-b851-8a93c9f3577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6075</TotalTime>
  <Words>497</Words>
  <Application>Microsoft Office PowerPoint</Application>
  <PresentationFormat>Widescreen</PresentationFormat>
  <Paragraphs>127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Vejen til en mere blågrøn organisering i en kommunal organisation</vt:lpstr>
      <vt:lpstr>PowerPoint-præsentation</vt:lpstr>
      <vt:lpstr>PowerPoint-præsentation</vt:lpstr>
      <vt:lpstr>PowerPoint-præsentation</vt:lpstr>
      <vt:lpstr>PowerPoint-præsentation</vt:lpstr>
      <vt:lpstr>Introduktion til Laloux og OG</vt:lpstr>
      <vt:lpstr>PowerPoint-præsentation</vt:lpstr>
      <vt:lpstr>PowerPoint-præsentation</vt:lpstr>
      <vt:lpstr>Kultur</vt:lpstr>
      <vt:lpstr>PowerPoint-præsentation</vt:lpstr>
      <vt:lpstr>Eksempler på konkrete erfaringer i CFA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Helene Bygholm Risager</dc:creator>
  <cp:lastModifiedBy>Helene Bygholm Risager</cp:lastModifiedBy>
  <cp:revision>45</cp:revision>
  <cp:lastPrinted>2019-09-04T09:55:51Z</cp:lastPrinted>
  <dcterms:created xsi:type="dcterms:W3CDTF">2018-02-15T15:25:23Z</dcterms:created>
  <dcterms:modified xsi:type="dcterms:W3CDTF">2019-09-05T09:27:17Z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0x010100DB67F3BEDE8DE64A8B0A24BBD6179C6A</vt:lpwstr>
  </property>
</Properties>
</file>